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Lst>
  <p:notesMasterIdLst>
    <p:notesMasterId r:id="rId15"/>
  </p:notesMasterIdLst>
  <p:handoutMasterIdLst>
    <p:handoutMasterId r:id="rId16"/>
  </p:handoutMasterIdLst>
  <p:sldIdLst>
    <p:sldId id="256" r:id="rId2"/>
    <p:sldId id="270" r:id="rId3"/>
    <p:sldId id="263" r:id="rId4"/>
    <p:sldId id="264" r:id="rId5"/>
    <p:sldId id="265" r:id="rId6"/>
    <p:sldId id="259" r:id="rId7"/>
    <p:sldId id="272" r:id="rId8"/>
    <p:sldId id="267" r:id="rId9"/>
    <p:sldId id="268" r:id="rId10"/>
    <p:sldId id="260" r:id="rId11"/>
    <p:sldId id="262"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45E"/>
    <a:srgbClr val="FAEE94"/>
    <a:srgbClr val="F8E76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62380" autoAdjust="0"/>
  </p:normalViewPr>
  <p:slideViewPr>
    <p:cSldViewPr>
      <p:cViewPr>
        <p:scale>
          <a:sx n="40" d="100"/>
          <a:sy n="40" d="100"/>
        </p:scale>
        <p:origin x="-1386" y="-846"/>
      </p:cViewPr>
      <p:guideLst>
        <p:guide orient="horz" pos="2160"/>
        <p:guide pos="2880"/>
      </p:guideLst>
    </p:cSldViewPr>
  </p:slideViewPr>
  <p:notesTextViewPr>
    <p:cViewPr>
      <p:scale>
        <a:sx n="100" d="100"/>
        <a:sy n="100" d="100"/>
      </p:scale>
      <p:origin x="0" y="0"/>
    </p:cViewPr>
  </p:notesTextViewPr>
  <p:notesViewPr>
    <p:cSldViewPr>
      <p:cViewPr varScale="1">
        <p:scale>
          <a:sx n="34" d="100"/>
          <a:sy n="34" d="100"/>
        </p:scale>
        <p:origin x="-177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E195E3-FC89-4997-BB1E-F20543EF2AFD}" type="datetimeFigureOut">
              <a:rPr lang="en-US" smtClean="0"/>
              <a:pPr/>
              <a:t>11/30/2009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46B2B5-B3FD-4CA2-B8F4-D6B9017B45A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37672-60EB-4B56-A5CD-9E1A3A303887}" type="datetimeFigureOut">
              <a:rPr lang="en-US" smtClean="0"/>
              <a:pPr/>
              <a:t>11/30/2009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21B2A-E401-4AAA-98D8-A7225000A9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EA21B2A-E401-4AAA-98D8-A7225000A9F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pPr>
              <a:buFont typeface="Arial" pitchFamily="34" charset="0"/>
              <a:buNone/>
            </a:pPr>
            <a:endParaRPr lang="en-US" baseline="0" dirty="0" smtClean="0"/>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baseline="0" dirty="0" smtClean="0"/>
              <a:t>The independent practice that goes with this lesson will be introduced with this slide. As it is modified, I will not present it on the PPT or SB as that may cause confusion for the students who have the unmodified version. However, the following is how I will review the worksheet with the whole class:</a:t>
            </a:r>
          </a:p>
          <a:p>
            <a:r>
              <a:rPr lang="en-US" sz="900" dirty="0" smtClean="0"/>
              <a:t>Input:</a:t>
            </a:r>
          </a:p>
          <a:p>
            <a:r>
              <a:rPr lang="en-US" sz="900" dirty="0" smtClean="0"/>
              <a:t>Read the directions for the first section.</a:t>
            </a:r>
          </a:p>
          <a:p>
            <a:r>
              <a:rPr lang="en-US" sz="900" dirty="0" smtClean="0"/>
              <a:t>CFU: Ask if there are any questions</a:t>
            </a:r>
          </a:p>
          <a:p>
            <a:r>
              <a:rPr lang="en-US" sz="900" dirty="0" smtClean="0"/>
              <a:t>Guided Practice/Modeling: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Read the two words listed for the first </a:t>
            </a:r>
            <a:r>
              <a:rPr lang="en-US" sz="900" dirty="0" err="1" smtClean="0"/>
              <a:t>question.Ask</a:t>
            </a:r>
            <a:r>
              <a:rPr lang="en-US" sz="900" dirty="0" smtClean="0"/>
              <a:t> if the two words have the same meaning or different meanings. Model</a:t>
            </a:r>
            <a:r>
              <a:rPr lang="en-US" sz="900" baseline="0" dirty="0" smtClean="0"/>
              <a:t> looking up the meaning for construe – note that assume the meaning is part of the definition. Have a student say that the words have the same meaning. Have the students circle same. Tell them they will do the same for 2-8.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if there are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second 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Guided Practice: read the word for #9. Explain that they are to determine the meaning of port and then add the meaning of </a:t>
            </a:r>
            <a:r>
              <a:rPr lang="en-US" sz="900" baseline="0" dirty="0" err="1" smtClean="0"/>
              <a:t>er</a:t>
            </a:r>
            <a:r>
              <a:rPr lang="en-US" sz="900" baseline="0" dirty="0" smtClean="0"/>
              <a:t>. Give the example of teach + </a:t>
            </a:r>
            <a:r>
              <a:rPr lang="en-US" sz="900" baseline="0" dirty="0" err="1" smtClean="0"/>
              <a:t>er</a:t>
            </a:r>
            <a:r>
              <a:rPr lang="en-US" sz="900" baseline="0" dirty="0" smtClean="0"/>
              <a:t>…someone who teaches. Say to do the same thing for port, but that someone who ports doesn’t make sense, so they will need to look at the MEANING for port…to carry from one </a:t>
            </a:r>
            <a:r>
              <a:rPr lang="en-US" sz="900" baseline="0" dirty="0" err="1" smtClean="0"/>
              <a:t>palace</a:t>
            </a:r>
            <a:r>
              <a:rPr lang="en-US" sz="900" baseline="0" dirty="0" smtClean="0"/>
              <a:t> to another. A porter is someone who carries things from one place to another. Have students write in answer. Tell them to do the remaining two questions the same way.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third question.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G.P. Do the first one together. Have three different students name one thing that is portable. Have students write in the answers.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IP: have students complete the worksheet independently. CFU: circulate. Monitor for correct answers. If time allows when students are finished, go over the answers as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Closure: Remind students to review the words during the week. Remind them that if they learn the root words they will add more than just those ten words to their vocabulary. Have students turn in worksheets to appropriate areas. </a:t>
            </a:r>
            <a:endParaRPr lang="en-US" sz="900"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Input:</a:t>
            </a:r>
          </a:p>
          <a:p>
            <a:r>
              <a:rPr lang="en-US" dirty="0" smtClean="0"/>
              <a:t>Present the root words</a:t>
            </a:r>
            <a:r>
              <a:rPr lang="en-US" baseline="0" dirty="0" smtClean="0"/>
              <a:t>” Explain their meanings.</a:t>
            </a:r>
          </a:p>
          <a:p>
            <a:r>
              <a:rPr lang="en-US" b="1" baseline="0" dirty="0" smtClean="0"/>
              <a:t>CFU: </a:t>
            </a:r>
          </a:p>
          <a:p>
            <a:r>
              <a:rPr lang="en-US" baseline="0" dirty="0" smtClean="0"/>
              <a:t>Ask students to tell you another word with fore</a:t>
            </a:r>
          </a:p>
          <a:p>
            <a:r>
              <a:rPr lang="en-US" baseline="0" dirty="0" smtClean="0"/>
              <a:t>Repeat with other root words.</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 </a:t>
            </a:r>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a:buFont typeface="Arial" pitchFamily="34" charset="0"/>
              <a:buChar char="•"/>
            </a:pPr>
            <a:r>
              <a:rPr lang="en-US" baseline="0" dirty="0" smtClean="0"/>
              <a:t>Point out the suffix on the word</a:t>
            </a:r>
          </a:p>
          <a:p>
            <a:pPr>
              <a:buFont typeface="Arial" pitchFamily="34" charset="0"/>
              <a:buChar char="•"/>
            </a:pPr>
            <a:r>
              <a:rPr lang="en-US" baseline="0" dirty="0" smtClean="0"/>
              <a:t>Tell students to make sure they are familiar with how the word is used in the sentence</a:t>
            </a:r>
          </a:p>
          <a:p>
            <a:r>
              <a:rPr lang="en-US" baseline="0" dirty="0" smtClean="0"/>
              <a:t>CFU: </a:t>
            </a:r>
          </a:p>
          <a:p>
            <a:pPr>
              <a:buFont typeface="Arial" pitchFamily="34" charset="0"/>
              <a:buChar char="•"/>
            </a:pPr>
            <a:r>
              <a:rPr lang="en-US" baseline="0" dirty="0" smtClean="0"/>
              <a:t>Ask a student to give a paraphrase, example, or another sentence</a:t>
            </a:r>
          </a:p>
          <a:p>
            <a:pPr>
              <a:buFont typeface="Arial" pitchFamily="34" charset="0"/>
              <a:buChar char="•"/>
            </a:pPr>
            <a:r>
              <a:rPr lang="en-US" baseline="0" dirty="0" smtClean="0"/>
              <a:t>Ask a different student to provide an example or another sentence using the word</a:t>
            </a:r>
          </a:p>
          <a:p>
            <a:r>
              <a:rPr lang="en-US" baseline="0" dirty="0" smtClean="0"/>
              <a:t>Model:</a:t>
            </a:r>
          </a:p>
          <a:p>
            <a:pPr>
              <a:buFont typeface="Arial" pitchFamily="34" charset="0"/>
              <a:buChar char="•"/>
            </a:pPr>
            <a:r>
              <a:rPr lang="en-US" baseline="0" dirty="0" smtClean="0"/>
              <a:t>If students are not able to do the CFU, provide a paraphrase and an example</a:t>
            </a:r>
          </a:p>
          <a:p>
            <a:pPr>
              <a:buFont typeface="Arial" pitchFamily="34" charset="0"/>
              <a:buChar char="•"/>
            </a:pPr>
            <a:r>
              <a:rPr lang="en-US" baseline="0" dirty="0" smtClean="0"/>
              <a:t>Do this for any word that the students cannot paraphrase or give an example for.</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r>
              <a:rPr lang="en-US" dirty="0" smtClean="0"/>
              <a:t>For each of</a:t>
            </a:r>
            <a:r>
              <a:rPr lang="en-US" baseline="0" dirty="0" smtClean="0"/>
              <a:t> the following slides (with vocabulary words) have each student in turn:</a:t>
            </a:r>
            <a:endParaRPr lang="en-US" dirty="0" smtClean="0"/>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one of the other students to give a paraphrase of the definition, and another to provide an example or another sentence using the word. </a:t>
            </a:r>
          </a:p>
          <a:p>
            <a:pPr>
              <a:buFont typeface="Arial" pitchFamily="34" charset="0"/>
              <a:buChar char="•"/>
            </a:pPr>
            <a:r>
              <a:rPr lang="en-US" baseline="0" dirty="0" smtClean="0"/>
              <a:t>Provide positive verbal feedback for each.</a:t>
            </a:r>
          </a:p>
          <a:p>
            <a:pPr>
              <a:buFont typeface="Arial" pitchFamily="34" charset="0"/>
              <a:buChar char="•"/>
            </a:pPr>
            <a:r>
              <a:rPr lang="en-US" baseline="0" dirty="0" smtClean="0"/>
              <a:t>Restate the example or paraphrase if unclear how it relates (informal error correction)</a:t>
            </a:r>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A21B2A-E401-4AAA-98D8-A7225000A9F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E347E2E-5EEE-470B-9039-14AD640FC657}" type="datetimeFigureOut">
              <a:rPr lang="en-US" smtClean="0"/>
              <a:pPr/>
              <a:t>11/30/2009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0C94032-CD4C-4C25-B0C2-CEC720522D92}" type="slidenum">
              <a:rPr kumimoji="0" lang="en-US" smtClean="0"/>
              <a:pPr/>
              <a:t>‹#›</a:t>
            </a:fld>
            <a:endParaRPr kumimoji="0" lang="en-US" dirty="0">
              <a:solidFill>
                <a:schemeClr val="tx2"/>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11/30/2009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69382AF-7B84-449F-8573-51231B6471DC}"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11/30/2009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11/30/2009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69382AF-7B84-449F-8573-51231B6471DC}"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E347E2E-5EEE-470B-9039-14AD640FC657}" type="datetimeFigureOut">
              <a:rPr lang="en-US" smtClean="0"/>
              <a:pPr/>
              <a:t>11/30/2009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69382AF-7B84-449F-8573-51231B6471DC}"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E347E2E-5EEE-470B-9039-14AD640FC657}" type="datetimeFigureOut">
              <a:rPr lang="en-US" smtClean="0"/>
              <a:pPr/>
              <a:t>11/30/2009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E347E2E-5EEE-470B-9039-14AD640FC657}" type="datetimeFigureOut">
              <a:rPr lang="en-US" smtClean="0"/>
              <a:pPr/>
              <a:t>11/30/2009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69382AF-7B84-449F-8573-51231B6471DC}"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347E2E-5EEE-470B-9039-14AD640FC657}" type="datetimeFigureOut">
              <a:rPr lang="en-US" smtClean="0"/>
              <a:pPr/>
              <a:t>11/30/2009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69382AF-7B84-449F-8573-51231B6471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E347E2E-5EEE-470B-9039-14AD640FC657}" type="datetimeFigureOut">
              <a:rPr lang="en-US" smtClean="0"/>
              <a:pPr/>
              <a:t>11/30/2009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69382AF-7B84-449F-8573-51231B6471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69382AF-7B84-449F-8573-51231B6471DC}"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E347E2E-5EEE-470B-9039-14AD640FC657}" type="datetimeFigureOut">
              <a:rPr lang="en-US" smtClean="0"/>
              <a:pPr/>
              <a:t>11/30/2009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69382AF-7B84-449F-8573-51231B6471DC}"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E347E2E-5EEE-470B-9039-14AD640FC657}" type="datetimeFigureOut">
              <a:rPr lang="en-US" smtClean="0"/>
              <a:pPr/>
              <a:t>11/30/2009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E347E2E-5EEE-470B-9039-14AD640FC657}" type="datetimeFigureOut">
              <a:rPr lang="en-US" smtClean="0"/>
              <a:pPr/>
              <a:t>11/30/2009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69382AF-7B84-449F-8573-51231B6471DC}"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endParaRPr lang="en-US" sz="3600" dirty="0" smtClean="0"/>
          </a:p>
          <a:p>
            <a:r>
              <a:rPr lang="en-US" sz="3600" dirty="0" smtClean="0"/>
              <a:t>Red Hot Root Words</a:t>
            </a:r>
          </a:p>
          <a:p>
            <a:r>
              <a:rPr lang="en-US" sz="3600" dirty="0" smtClean="0"/>
              <a:t>11-30-09</a:t>
            </a:r>
            <a:endParaRPr lang="en-US" sz="3600" dirty="0"/>
          </a:p>
        </p:txBody>
      </p:sp>
      <p:sp>
        <p:nvSpPr>
          <p:cNvPr id="2" name="Title 1"/>
          <p:cNvSpPr>
            <a:spLocks noGrp="1"/>
          </p:cNvSpPr>
          <p:nvPr>
            <p:ph type="ctrTitle"/>
          </p:nvPr>
        </p:nvSpPr>
        <p:spPr/>
        <p:txBody>
          <a:bodyPr>
            <a:normAutofit/>
          </a:bodyPr>
          <a:lstStyle/>
          <a:p>
            <a:r>
              <a:rPr lang="en-US" sz="5400" dirty="0" smtClean="0"/>
              <a:t>Vocabulary</a:t>
            </a:r>
            <a:endParaRPr 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11624"/>
          </a:xfrm>
        </p:spPr>
        <p:txBody>
          <a:bodyPr/>
          <a:lstStyle/>
          <a:p>
            <a:pPr algn="l"/>
            <a:r>
              <a:rPr lang="en-US" sz="4800" b="1" dirty="0" smtClean="0"/>
              <a:t>Seclude	(verb)</a:t>
            </a:r>
            <a:endParaRPr lang="en-US" b="1" u="sng" dirty="0"/>
          </a:p>
        </p:txBody>
      </p:sp>
      <p:sp>
        <p:nvSpPr>
          <p:cNvPr id="3" name="Content Placeholder 2"/>
          <p:cNvSpPr>
            <a:spLocks noGrp="1"/>
          </p:cNvSpPr>
          <p:nvPr>
            <p:ph sz="half" idx="1"/>
          </p:nvPr>
        </p:nvSpPr>
        <p:spPr>
          <a:xfrm>
            <a:off x="228600" y="1447800"/>
            <a:ext cx="4267200" cy="5181600"/>
          </a:xfrm>
        </p:spPr>
        <p:txBody>
          <a:bodyPr>
            <a:normAutofit/>
          </a:bodyPr>
          <a:lstStyle/>
          <a:p>
            <a:r>
              <a:rPr lang="en-US" sz="3600" dirty="0" smtClean="0"/>
              <a:t>To withdraw or set apart from social contact</a:t>
            </a:r>
          </a:p>
          <a:p>
            <a:r>
              <a:rPr lang="en-US" sz="3600" dirty="0" smtClean="0"/>
              <a:t>The teacher </a:t>
            </a:r>
            <a:r>
              <a:rPr lang="en-US" sz="3600" u="sng" dirty="0" smtClean="0"/>
              <a:t>secluded </a:t>
            </a:r>
            <a:r>
              <a:rPr lang="en-US" sz="3600" dirty="0" smtClean="0"/>
              <a:t>the talkative child by putting him in the corner by himself.</a:t>
            </a:r>
          </a:p>
        </p:txBody>
      </p:sp>
      <p:pic>
        <p:nvPicPr>
          <p:cNvPr id="9" name="Content Placeholder 8" descr="sat.jpg"/>
          <p:cNvPicPr>
            <a:picLocks noGrp="1" noChangeAspect="1"/>
          </p:cNvPicPr>
          <p:nvPr>
            <p:ph sz="half" idx="2"/>
          </p:nvPr>
        </p:nvPicPr>
        <p:blipFill>
          <a:blip r:embed="rId3"/>
          <a:stretch>
            <a:fillRect/>
          </a:stretch>
        </p:blipFill>
        <p:spPr>
          <a:xfrm>
            <a:off x="5181600" y="1905000"/>
            <a:ext cx="3217623" cy="38100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9224"/>
          </a:xfrm>
        </p:spPr>
        <p:txBody>
          <a:bodyPr>
            <a:normAutofit/>
          </a:bodyPr>
          <a:lstStyle/>
          <a:p>
            <a:pPr algn="l"/>
            <a:r>
              <a:rPr lang="en-US" sz="5400" b="1" dirty="0" smtClean="0"/>
              <a:t>Segregate	(verb)</a:t>
            </a:r>
            <a:endParaRPr lang="en-US" b="1" dirty="0"/>
          </a:p>
        </p:txBody>
      </p:sp>
      <p:sp>
        <p:nvSpPr>
          <p:cNvPr id="3" name="Content Placeholder 2"/>
          <p:cNvSpPr>
            <a:spLocks noGrp="1"/>
          </p:cNvSpPr>
          <p:nvPr>
            <p:ph sz="half" idx="1"/>
          </p:nvPr>
        </p:nvSpPr>
        <p:spPr>
          <a:xfrm>
            <a:off x="228600" y="1295400"/>
            <a:ext cx="4267200" cy="5257800"/>
          </a:xfrm>
        </p:spPr>
        <p:txBody>
          <a:bodyPr>
            <a:normAutofit/>
          </a:bodyPr>
          <a:lstStyle/>
          <a:p>
            <a:r>
              <a:rPr lang="en-US" sz="4000" dirty="0" smtClean="0"/>
              <a:t>To separate from the rest of the group</a:t>
            </a:r>
          </a:p>
          <a:p>
            <a:r>
              <a:rPr lang="en-US" sz="4000" u="sng" dirty="0" smtClean="0"/>
              <a:t>Segregate</a:t>
            </a:r>
            <a:r>
              <a:rPr lang="en-US" sz="4000" dirty="0" smtClean="0"/>
              <a:t> the geese from the  ducks and put the ducks in a pen.</a:t>
            </a:r>
            <a:endParaRPr lang="en-US" sz="4000" u="sng" dirty="0" smtClean="0"/>
          </a:p>
          <a:p>
            <a:endParaRPr lang="en-US" dirty="0"/>
          </a:p>
        </p:txBody>
      </p:sp>
      <p:pic>
        <p:nvPicPr>
          <p:cNvPr id="6" name="Picture 5" descr="duck.jpg"/>
          <p:cNvPicPr>
            <a:picLocks noChangeAspect="1"/>
          </p:cNvPicPr>
          <p:nvPr/>
        </p:nvPicPr>
        <p:blipFill>
          <a:blip r:embed="rId3"/>
          <a:stretch>
            <a:fillRect/>
          </a:stretch>
        </p:blipFill>
        <p:spPr>
          <a:xfrm>
            <a:off x="4800600" y="1905000"/>
            <a:ext cx="3886200" cy="38862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772400" cy="1143000"/>
          </a:xfrm>
        </p:spPr>
        <p:txBody>
          <a:bodyPr/>
          <a:lstStyle/>
          <a:p>
            <a:pPr algn="l"/>
            <a:r>
              <a:rPr lang="en-US" sz="4800" b="1" dirty="0" smtClean="0"/>
              <a:t>Sequester	(verb)</a:t>
            </a:r>
            <a:endParaRPr lang="en-US" b="1" dirty="0"/>
          </a:p>
        </p:txBody>
      </p:sp>
      <p:sp>
        <p:nvSpPr>
          <p:cNvPr id="3" name="Content Placeholder 2"/>
          <p:cNvSpPr>
            <a:spLocks noGrp="1"/>
          </p:cNvSpPr>
          <p:nvPr>
            <p:ph sz="half" idx="1"/>
          </p:nvPr>
        </p:nvSpPr>
        <p:spPr>
          <a:xfrm>
            <a:off x="0" y="1371600"/>
            <a:ext cx="4495800" cy="5486400"/>
          </a:xfrm>
        </p:spPr>
        <p:txBody>
          <a:bodyPr>
            <a:noAutofit/>
          </a:bodyPr>
          <a:lstStyle/>
          <a:p>
            <a:r>
              <a:rPr lang="en-US" sz="3600" dirty="0" smtClean="0"/>
              <a:t>To separate or withdraw; to choose solitude or retirement</a:t>
            </a:r>
          </a:p>
          <a:p>
            <a:r>
              <a:rPr lang="en-US" sz="3600" dirty="0" smtClean="0"/>
              <a:t>After being around people all day, she just wanted to </a:t>
            </a:r>
            <a:r>
              <a:rPr lang="en-US" sz="3600" u="sng" dirty="0" smtClean="0"/>
              <a:t>sequester</a:t>
            </a:r>
            <a:r>
              <a:rPr lang="en-US" sz="3600" dirty="0" smtClean="0"/>
              <a:t> herself in her bedroom.</a:t>
            </a:r>
          </a:p>
          <a:p>
            <a:endParaRPr lang="en-US" sz="3600" dirty="0"/>
          </a:p>
        </p:txBody>
      </p:sp>
      <p:pic>
        <p:nvPicPr>
          <p:cNvPr id="6" name="Picture 5" descr="room.jpg"/>
          <p:cNvPicPr>
            <a:picLocks noChangeAspect="1"/>
          </p:cNvPicPr>
          <p:nvPr/>
        </p:nvPicPr>
        <p:blipFill>
          <a:blip r:embed="rId3"/>
          <a:stretch>
            <a:fillRect/>
          </a:stretch>
        </p:blipFill>
        <p:spPr>
          <a:xfrm>
            <a:off x="4724400" y="1676400"/>
            <a:ext cx="4086225" cy="423862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2743200"/>
            <a:ext cx="7772400" cy="1143000"/>
          </a:xfrm>
        </p:spPr>
        <p:txBody>
          <a:bodyPr>
            <a:normAutofit fontScale="90000"/>
          </a:bodyPr>
          <a:lstStyle/>
          <a:p>
            <a:pPr algn="ctr"/>
            <a:r>
              <a:rPr lang="en-US" sz="4800" dirty="0" smtClean="0">
                <a:solidFill>
                  <a:srgbClr val="7030A0"/>
                </a:solidFill>
              </a:rPr>
              <a:t>Practice using the new words!</a:t>
            </a:r>
            <a:endParaRPr lang="en-US" sz="4800" dirty="0">
              <a:solidFill>
                <a:srgbClr val="7030A0"/>
              </a:solidFill>
            </a:endParaRPr>
          </a:p>
        </p:txBody>
      </p:sp>
      <p:sp>
        <p:nvSpPr>
          <p:cNvPr id="3" name="Content Placeholder 2"/>
          <p:cNvSpPr>
            <a:spLocks noGrp="1"/>
          </p:cNvSpPr>
          <p:nvPr>
            <p:ph idx="4294967295"/>
          </p:nvPr>
        </p:nvSpPr>
        <p:spPr>
          <a:xfrm>
            <a:off x="0" y="1295400"/>
            <a:ext cx="8229600" cy="4830763"/>
          </a:xfrm>
        </p:spPr>
        <p:txBody>
          <a:bodyPr/>
          <a:lstStyle/>
          <a:p>
            <a:pPr algn="ctr">
              <a:buNone/>
            </a:pPr>
            <a:endParaRPr lang="en-US" dirty="0" smtClean="0"/>
          </a:p>
          <a:p>
            <a:pPr algn="ct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Prefixes</a:t>
            </a:r>
            <a:endParaRPr lang="en-US" dirty="0"/>
          </a:p>
        </p:txBody>
      </p:sp>
      <p:graphicFrame>
        <p:nvGraphicFramePr>
          <p:cNvPr id="6" name="Content Placeholder 5"/>
          <p:cNvGraphicFramePr>
            <a:graphicFrameLocks noGrp="1"/>
          </p:cNvGraphicFramePr>
          <p:nvPr>
            <p:ph sz="quarter" idx="1"/>
          </p:nvPr>
        </p:nvGraphicFramePr>
        <p:xfrm>
          <a:off x="0" y="1447800"/>
          <a:ext cx="9144000" cy="4495801"/>
        </p:xfrm>
        <a:graphic>
          <a:graphicData uri="http://schemas.openxmlformats.org/drawingml/2006/table">
            <a:tbl>
              <a:tblPr firstRow="1" bandRow="1">
                <a:tableStyleId>{35758FB7-9AC5-4552-8A53-C91805E547FA}</a:tableStyleId>
              </a:tblPr>
              <a:tblGrid>
                <a:gridCol w="9144000"/>
              </a:tblGrid>
              <a:tr h="505303">
                <a:tc>
                  <a:txBody>
                    <a:bodyPr/>
                    <a:lstStyle/>
                    <a:p>
                      <a:pPr marL="0" marR="0" algn="l">
                        <a:spcBef>
                          <a:spcPts val="0"/>
                        </a:spcBef>
                        <a:spcAft>
                          <a:spcPts val="0"/>
                        </a:spcAft>
                      </a:pPr>
                      <a:r>
                        <a:rPr lang="en-US" sz="2800" dirty="0">
                          <a:solidFill>
                            <a:srgbClr val="FFFFFF"/>
                          </a:solidFill>
                          <a:latin typeface="Calibri"/>
                          <a:ea typeface="Calibri"/>
                          <a:cs typeface="Times New Roman"/>
                        </a:rPr>
                        <a:t>Root Words   </a:t>
                      </a:r>
                      <a:r>
                        <a:rPr lang="en-US" sz="2800" baseline="0" dirty="0" smtClean="0">
                          <a:solidFill>
                            <a:srgbClr val="FFFFFF"/>
                          </a:solidFill>
                          <a:latin typeface="Calibri"/>
                          <a:ea typeface="Calibri"/>
                          <a:cs typeface="Times New Roman"/>
                        </a:rPr>
                        <a:t>          Meaning</a:t>
                      </a:r>
                      <a:r>
                        <a:rPr lang="en-US" sz="2800" dirty="0" smtClean="0">
                          <a:solidFill>
                            <a:srgbClr val="FFFFFF"/>
                          </a:solidFill>
                          <a:latin typeface="Calibri"/>
                          <a:ea typeface="Calibri"/>
                          <a:cs typeface="Times New Roman"/>
                        </a:rPr>
                        <a:t>              Words You Already Know</a:t>
                      </a:r>
                      <a:endParaRPr lang="en-US" sz="2800" dirty="0">
                        <a:latin typeface="Calibri"/>
                        <a:ea typeface="Calibri"/>
                        <a:cs typeface="Times New Roman"/>
                      </a:endParaRPr>
                    </a:p>
                  </a:txBody>
                  <a:tcPr marL="68580" marR="68580" marT="0" marB="0"/>
                </a:tc>
              </a:tr>
              <a:tr h="1330166">
                <a:tc>
                  <a:txBody>
                    <a:bodyPr/>
                    <a:lstStyle/>
                    <a:p>
                      <a:pPr algn="l"/>
                      <a:r>
                        <a:rPr lang="en-US" sz="3200" dirty="0" smtClean="0">
                          <a:latin typeface="Calibri"/>
                        </a:rPr>
                        <a:t>ad                        to,</a:t>
                      </a:r>
                      <a:r>
                        <a:rPr lang="en-US" sz="3200" baseline="0" dirty="0" smtClean="0">
                          <a:latin typeface="Calibri"/>
                        </a:rPr>
                        <a:t> toward                   </a:t>
                      </a:r>
                      <a:r>
                        <a:rPr lang="en-US" sz="3200" b="1" baseline="0" dirty="0" smtClean="0">
                          <a:latin typeface="Calibri"/>
                        </a:rPr>
                        <a:t>ad</a:t>
                      </a:r>
                      <a:r>
                        <a:rPr lang="en-US" sz="3200" b="0" baseline="0" dirty="0" smtClean="0">
                          <a:latin typeface="Calibri"/>
                        </a:rPr>
                        <a:t>vance</a:t>
                      </a:r>
                      <a:endParaRPr lang="en-US" sz="3200" dirty="0">
                        <a:latin typeface="Calibri"/>
                      </a:endParaRPr>
                    </a:p>
                  </a:txBody>
                  <a:tcPr marL="68580" marR="68580" marT="0" marB="0"/>
                </a:tc>
              </a:tr>
              <a:tr h="1330166">
                <a:tc>
                  <a:txBody>
                    <a:bodyPr/>
                    <a:lstStyle/>
                    <a:p>
                      <a:pPr algn="l"/>
                      <a:r>
                        <a:rPr lang="en-US" sz="3200" dirty="0" smtClean="0">
                          <a:latin typeface="Calibri"/>
                        </a:rPr>
                        <a:t>re                         back, again                  </a:t>
                      </a:r>
                      <a:r>
                        <a:rPr lang="en-US" sz="3200" b="1" dirty="0" smtClean="0">
                          <a:latin typeface="Calibri"/>
                        </a:rPr>
                        <a:t>re</a:t>
                      </a:r>
                      <a:r>
                        <a:rPr lang="en-US" sz="3200" b="0" dirty="0" smtClean="0">
                          <a:latin typeface="Calibri"/>
                        </a:rPr>
                        <a:t>peat</a:t>
                      </a:r>
                      <a:endParaRPr lang="en-US" sz="3200" dirty="0">
                        <a:latin typeface="Calibri"/>
                      </a:endParaRPr>
                    </a:p>
                  </a:txBody>
                  <a:tcPr marL="68580" marR="68580" marT="0" marB="0"/>
                </a:tc>
              </a:tr>
              <a:tr h="1330166">
                <a:tc>
                  <a:txBody>
                    <a:bodyPr/>
                    <a:lstStyle/>
                    <a:p>
                      <a:pPr algn="l"/>
                      <a:r>
                        <a:rPr lang="en-US" sz="3200" dirty="0" smtClean="0">
                          <a:latin typeface="Calibri"/>
                        </a:rPr>
                        <a:t>se                         apart, away                 </a:t>
                      </a:r>
                      <a:r>
                        <a:rPr lang="en-US" sz="3200" b="1" dirty="0" smtClean="0">
                          <a:latin typeface="Calibri"/>
                        </a:rPr>
                        <a:t>se</a:t>
                      </a:r>
                      <a:r>
                        <a:rPr lang="en-US" sz="3200" b="0" dirty="0" smtClean="0">
                          <a:latin typeface="Calibri"/>
                        </a:rPr>
                        <a:t>parate</a:t>
                      </a:r>
                      <a:endParaRPr lang="en-US" sz="3200" dirty="0">
                        <a:latin typeface="Calibri"/>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020762"/>
          </a:xfrm>
        </p:spPr>
        <p:txBody>
          <a:bodyPr>
            <a:normAutofit fontScale="90000"/>
          </a:bodyPr>
          <a:lstStyle/>
          <a:p>
            <a:pPr algn="ctr"/>
            <a:r>
              <a:rPr lang="en-US" sz="4800" b="1" dirty="0" smtClean="0"/>
              <a:t>Adapt	(verb)</a:t>
            </a:r>
            <a:r>
              <a:rPr lang="en-US" b="1" dirty="0" smtClean="0"/>
              <a:t>				</a:t>
            </a:r>
            <a:endParaRPr lang="en-US" b="1" u="sng" dirty="0"/>
          </a:p>
        </p:txBody>
      </p:sp>
      <p:sp>
        <p:nvSpPr>
          <p:cNvPr id="3" name="Content Placeholder 2"/>
          <p:cNvSpPr>
            <a:spLocks noGrp="1"/>
          </p:cNvSpPr>
          <p:nvPr>
            <p:ph sz="half" idx="1"/>
          </p:nvPr>
        </p:nvSpPr>
        <p:spPr>
          <a:xfrm>
            <a:off x="0" y="1600200"/>
            <a:ext cx="4343400" cy="5257800"/>
          </a:xfrm>
        </p:spPr>
        <p:txBody>
          <a:bodyPr>
            <a:noAutofit/>
          </a:bodyPr>
          <a:lstStyle/>
          <a:p>
            <a:r>
              <a:rPr lang="en-US" sz="4000" dirty="0" smtClean="0">
                <a:latin typeface="Bell MT" pitchFamily="18" charset="0"/>
              </a:rPr>
              <a:t> to change to be suitable or fit</a:t>
            </a:r>
          </a:p>
          <a:p>
            <a:r>
              <a:rPr lang="en-US" sz="4000" dirty="0" smtClean="0">
                <a:latin typeface="Bell MT" pitchFamily="18" charset="0"/>
              </a:rPr>
              <a:t>If this type of frog can </a:t>
            </a:r>
            <a:r>
              <a:rPr lang="en-US" sz="4000" u="sng" dirty="0" smtClean="0">
                <a:latin typeface="Bell MT" pitchFamily="18" charset="0"/>
              </a:rPr>
              <a:t>adapt</a:t>
            </a:r>
            <a:r>
              <a:rPr lang="en-US" sz="4000" dirty="0" smtClean="0">
                <a:latin typeface="Bell MT" pitchFamily="18" charset="0"/>
              </a:rPr>
              <a:t> to the pollution in the water, it may survive.</a:t>
            </a:r>
          </a:p>
        </p:txBody>
      </p:sp>
      <p:pic>
        <p:nvPicPr>
          <p:cNvPr id="11" name="Content Placeholder 10" descr="fr.jpg"/>
          <p:cNvPicPr>
            <a:picLocks noGrp="1" noChangeAspect="1"/>
          </p:cNvPicPr>
          <p:nvPr>
            <p:ph sz="half" idx="2"/>
          </p:nvPr>
        </p:nvPicPr>
        <p:blipFill>
          <a:blip r:embed="rId3"/>
          <a:stretch>
            <a:fillRect/>
          </a:stretch>
        </p:blipFill>
        <p:spPr>
          <a:xfrm>
            <a:off x="5105400" y="1371600"/>
            <a:ext cx="3357563" cy="502951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sz="4800" b="1" dirty="0" smtClean="0"/>
              <a:t>Adhere	(verb)</a:t>
            </a:r>
            <a:endParaRPr lang="en-US" b="1" dirty="0"/>
          </a:p>
        </p:txBody>
      </p:sp>
      <p:sp>
        <p:nvSpPr>
          <p:cNvPr id="3" name="Content Placeholder 2"/>
          <p:cNvSpPr>
            <a:spLocks noGrp="1"/>
          </p:cNvSpPr>
          <p:nvPr>
            <p:ph sz="half" idx="1"/>
          </p:nvPr>
        </p:nvSpPr>
        <p:spPr>
          <a:xfrm>
            <a:off x="228600" y="1219200"/>
            <a:ext cx="4648200" cy="5638800"/>
          </a:xfrm>
        </p:spPr>
        <p:txBody>
          <a:bodyPr>
            <a:noAutofit/>
          </a:bodyPr>
          <a:lstStyle/>
          <a:p>
            <a:r>
              <a:rPr lang="en-US" sz="4000" dirty="0" smtClean="0"/>
              <a:t>To stick to something; conform to; obey</a:t>
            </a:r>
          </a:p>
          <a:p>
            <a:r>
              <a:rPr lang="en-US" sz="4000" dirty="0" smtClean="0"/>
              <a:t>To make a bandage </a:t>
            </a:r>
            <a:r>
              <a:rPr lang="en-US" sz="4000" u="sng" dirty="0" smtClean="0"/>
              <a:t>adhere,</a:t>
            </a:r>
            <a:r>
              <a:rPr lang="en-US" sz="4000" dirty="0" smtClean="0"/>
              <a:t> make sure your skin is dry when you put it on.</a:t>
            </a:r>
          </a:p>
        </p:txBody>
      </p:sp>
      <p:pic>
        <p:nvPicPr>
          <p:cNvPr id="7" name="Content Placeholder 6" descr="band.jpg"/>
          <p:cNvPicPr>
            <a:picLocks noGrp="1" noChangeAspect="1"/>
          </p:cNvPicPr>
          <p:nvPr>
            <p:ph sz="half" idx="2"/>
          </p:nvPr>
        </p:nvPicPr>
        <p:blipFill>
          <a:blip r:embed="rId3"/>
          <a:stretch>
            <a:fillRect/>
          </a:stretch>
        </p:blipFill>
        <p:spPr>
          <a:xfrm>
            <a:off x="5181600" y="1676400"/>
            <a:ext cx="3262313" cy="3777456"/>
          </a:xfrm>
        </p:spPr>
      </p:pic>
      <p:cxnSp>
        <p:nvCxnSpPr>
          <p:cNvPr id="12" name="Straight Arrow Connector 11"/>
          <p:cNvCxnSpPr/>
          <p:nvPr/>
        </p:nvCxnSpPr>
        <p:spPr>
          <a:xfrm rot="5400000">
            <a:off x="6249194" y="3352006"/>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sz="4800" b="1" dirty="0" smtClean="0"/>
              <a:t>Adjacent	(adjective)	</a:t>
            </a:r>
            <a:endParaRPr lang="en-US" b="1" u="sng" dirty="0"/>
          </a:p>
        </p:txBody>
      </p:sp>
      <p:sp>
        <p:nvSpPr>
          <p:cNvPr id="3" name="Content Placeholder 2"/>
          <p:cNvSpPr>
            <a:spLocks noGrp="1"/>
          </p:cNvSpPr>
          <p:nvPr>
            <p:ph sz="half" idx="1"/>
          </p:nvPr>
        </p:nvSpPr>
        <p:spPr>
          <a:xfrm>
            <a:off x="228600" y="1219200"/>
            <a:ext cx="4267200" cy="5486400"/>
          </a:xfrm>
        </p:spPr>
        <p:txBody>
          <a:bodyPr>
            <a:normAutofit/>
          </a:bodyPr>
          <a:lstStyle/>
          <a:p>
            <a:r>
              <a:rPr lang="en-US" sz="4400" dirty="0" smtClean="0"/>
              <a:t>Close to, bordering on</a:t>
            </a:r>
          </a:p>
          <a:p>
            <a:r>
              <a:rPr lang="en-US" sz="4400" dirty="0" smtClean="0"/>
              <a:t>The black car was parked </a:t>
            </a:r>
            <a:r>
              <a:rPr lang="en-US" sz="4400" u="sng" dirty="0" smtClean="0"/>
              <a:t>adjacent</a:t>
            </a:r>
            <a:r>
              <a:rPr lang="en-US" sz="4400" dirty="0" smtClean="0"/>
              <a:t> to the red truck.</a:t>
            </a:r>
            <a:endParaRPr lang="en-US" sz="3600" dirty="0" smtClean="0"/>
          </a:p>
        </p:txBody>
      </p:sp>
      <p:pic>
        <p:nvPicPr>
          <p:cNvPr id="7" name="Content Placeholder 6" descr="car.jpg"/>
          <p:cNvPicPr>
            <a:picLocks noGrp="1" noChangeAspect="1"/>
          </p:cNvPicPr>
          <p:nvPr>
            <p:ph sz="half" idx="2"/>
          </p:nvPr>
        </p:nvPicPr>
        <p:blipFill>
          <a:blip r:embed="rId3"/>
          <a:stretch>
            <a:fillRect/>
          </a:stretch>
        </p:blipFill>
        <p:spPr>
          <a:xfrm>
            <a:off x="4800600" y="1752600"/>
            <a:ext cx="3811245" cy="38100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165848" cy="929640"/>
          </a:xfrm>
        </p:spPr>
        <p:txBody>
          <a:bodyPr>
            <a:normAutofit fontScale="90000"/>
          </a:bodyPr>
          <a:lstStyle/>
          <a:p>
            <a:r>
              <a:rPr lang="en-US" sz="4800" b="1" dirty="0" smtClean="0"/>
              <a:t>Recurrent	(adjective)</a:t>
            </a:r>
            <a:endParaRPr lang="en-US" sz="4800" dirty="0"/>
          </a:p>
        </p:txBody>
      </p:sp>
      <p:sp>
        <p:nvSpPr>
          <p:cNvPr id="3" name="Content Placeholder 2"/>
          <p:cNvSpPr>
            <a:spLocks noGrp="1"/>
          </p:cNvSpPr>
          <p:nvPr>
            <p:ph sz="half" idx="1"/>
          </p:nvPr>
        </p:nvSpPr>
        <p:spPr>
          <a:xfrm>
            <a:off x="228600" y="1676400"/>
            <a:ext cx="4343400" cy="4953000"/>
          </a:xfrm>
        </p:spPr>
        <p:txBody>
          <a:bodyPr>
            <a:normAutofit fontScale="92500" lnSpcReduction="20000"/>
          </a:bodyPr>
          <a:lstStyle/>
          <a:p>
            <a:r>
              <a:rPr lang="en-US" sz="4400" dirty="0" smtClean="0"/>
              <a:t>Happening again and again, returning periodically</a:t>
            </a:r>
          </a:p>
          <a:p>
            <a:r>
              <a:rPr lang="en-US" sz="4400" dirty="0" smtClean="0"/>
              <a:t>A </a:t>
            </a:r>
            <a:r>
              <a:rPr lang="en-US" sz="4400" u="sng" dirty="0" smtClean="0"/>
              <a:t>recurrent </a:t>
            </a:r>
            <a:r>
              <a:rPr lang="en-US" sz="4400" dirty="0" smtClean="0"/>
              <a:t>theme of his books is that bravery brings great rewards.</a:t>
            </a:r>
          </a:p>
        </p:txBody>
      </p:sp>
      <p:pic>
        <p:nvPicPr>
          <p:cNvPr id="7" name="Content Placeholder 6" descr="brave.jpg"/>
          <p:cNvPicPr>
            <a:picLocks noGrp="1" noChangeAspect="1"/>
          </p:cNvPicPr>
          <p:nvPr>
            <p:ph sz="half" idx="2"/>
          </p:nvPr>
        </p:nvPicPr>
        <p:blipFill>
          <a:blip r:embed="rId3"/>
          <a:stretch>
            <a:fillRect/>
          </a:stretch>
        </p:blipFill>
        <p:spPr>
          <a:xfrm>
            <a:off x="5715000" y="1600200"/>
            <a:ext cx="1957388" cy="423219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7576"/>
            <a:ext cx="8134351" cy="1035424"/>
          </a:xfrm>
        </p:spPr>
        <p:txBody>
          <a:bodyPr/>
          <a:lstStyle/>
          <a:p>
            <a:pPr algn="l"/>
            <a:r>
              <a:rPr lang="en-US" sz="5400" dirty="0" smtClean="0"/>
              <a:t>Reimburse	(verb)	</a:t>
            </a:r>
            <a:endParaRPr lang="en-US" dirty="0"/>
          </a:p>
        </p:txBody>
      </p:sp>
      <p:sp>
        <p:nvSpPr>
          <p:cNvPr id="6" name="Content Placeholder 5"/>
          <p:cNvSpPr>
            <a:spLocks noGrp="1"/>
          </p:cNvSpPr>
          <p:nvPr>
            <p:ph sz="half" idx="1"/>
          </p:nvPr>
        </p:nvSpPr>
        <p:spPr>
          <a:xfrm>
            <a:off x="228600" y="1295400"/>
            <a:ext cx="4038600" cy="5562600"/>
          </a:xfrm>
        </p:spPr>
        <p:txBody>
          <a:bodyPr>
            <a:noAutofit/>
          </a:bodyPr>
          <a:lstStyle/>
          <a:p>
            <a:r>
              <a:rPr lang="en-US" sz="4000" dirty="0" smtClean="0"/>
              <a:t>Pay back, refund</a:t>
            </a:r>
          </a:p>
          <a:p>
            <a:r>
              <a:rPr lang="en-US" sz="4000" dirty="0" smtClean="0"/>
              <a:t>I’ll pay for your ticket to the theater if you </a:t>
            </a:r>
            <a:r>
              <a:rPr lang="en-US" sz="4000" u="sng" dirty="0" smtClean="0"/>
              <a:t>reimburse</a:t>
            </a:r>
            <a:r>
              <a:rPr lang="en-US" sz="4000" dirty="0" smtClean="0"/>
              <a:t> me later.</a:t>
            </a:r>
          </a:p>
        </p:txBody>
      </p:sp>
      <p:pic>
        <p:nvPicPr>
          <p:cNvPr id="8" name="Content Placeholder 7" descr="reim.jpg"/>
          <p:cNvPicPr>
            <a:picLocks noGrp="1" noChangeAspect="1"/>
          </p:cNvPicPr>
          <p:nvPr>
            <p:ph sz="half" idx="2"/>
          </p:nvPr>
        </p:nvPicPr>
        <p:blipFill>
          <a:blip r:embed="rId3"/>
          <a:stretch>
            <a:fillRect/>
          </a:stretch>
        </p:blipFill>
        <p:spPr>
          <a:xfrm>
            <a:off x="5257800" y="2133600"/>
            <a:ext cx="2778440" cy="33528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058151" cy="1035424"/>
          </a:xfrm>
        </p:spPr>
        <p:txBody>
          <a:bodyPr>
            <a:normAutofit/>
          </a:bodyPr>
          <a:lstStyle/>
          <a:p>
            <a:pPr algn="l"/>
            <a:r>
              <a:rPr lang="en-US" sz="4400" b="1" dirty="0" smtClean="0"/>
              <a:t>Reiterate	(verb)</a:t>
            </a:r>
            <a:endParaRPr lang="en-US" sz="4400" b="1" dirty="0"/>
          </a:p>
        </p:txBody>
      </p:sp>
      <p:sp>
        <p:nvSpPr>
          <p:cNvPr id="3" name="Content Placeholder 2"/>
          <p:cNvSpPr>
            <a:spLocks noGrp="1"/>
          </p:cNvSpPr>
          <p:nvPr>
            <p:ph sz="half" idx="1"/>
          </p:nvPr>
        </p:nvSpPr>
        <p:spPr>
          <a:xfrm>
            <a:off x="0" y="1371600"/>
            <a:ext cx="4495800" cy="5486400"/>
          </a:xfrm>
        </p:spPr>
        <p:txBody>
          <a:bodyPr>
            <a:noAutofit/>
          </a:bodyPr>
          <a:lstStyle/>
          <a:p>
            <a:r>
              <a:rPr lang="en-US" sz="4400" dirty="0" smtClean="0"/>
              <a:t>Repeat many times</a:t>
            </a:r>
          </a:p>
          <a:p>
            <a:r>
              <a:rPr lang="en-US" sz="4400" dirty="0" smtClean="0"/>
              <a:t>Let me </a:t>
            </a:r>
            <a:r>
              <a:rPr lang="en-US" sz="4400" u="sng" dirty="0" smtClean="0"/>
              <a:t>reiterate</a:t>
            </a:r>
            <a:r>
              <a:rPr lang="en-US" sz="4400" dirty="0" smtClean="0"/>
              <a:t> what I said so you won’t forget.</a:t>
            </a:r>
          </a:p>
        </p:txBody>
      </p:sp>
      <p:pic>
        <p:nvPicPr>
          <p:cNvPr id="6" name="Picture 5" descr="re.jpg"/>
          <p:cNvPicPr>
            <a:picLocks noChangeAspect="1"/>
          </p:cNvPicPr>
          <p:nvPr/>
        </p:nvPicPr>
        <p:blipFill>
          <a:blip r:embed="rId3"/>
          <a:stretch>
            <a:fillRect/>
          </a:stretch>
        </p:blipFill>
        <p:spPr>
          <a:xfrm>
            <a:off x="4953000" y="1828800"/>
            <a:ext cx="3657600" cy="36576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Secession	(noun)</a:t>
            </a:r>
            <a:endParaRPr lang="en-US" b="1" dirty="0"/>
          </a:p>
        </p:txBody>
      </p:sp>
      <p:sp>
        <p:nvSpPr>
          <p:cNvPr id="3" name="Content Placeholder 2"/>
          <p:cNvSpPr>
            <a:spLocks noGrp="1"/>
          </p:cNvSpPr>
          <p:nvPr>
            <p:ph sz="half" idx="1"/>
          </p:nvPr>
        </p:nvSpPr>
        <p:spPr>
          <a:xfrm>
            <a:off x="457200" y="1600200"/>
            <a:ext cx="4343400" cy="5257800"/>
          </a:xfrm>
        </p:spPr>
        <p:txBody>
          <a:bodyPr>
            <a:normAutofit fontScale="85000" lnSpcReduction="10000"/>
          </a:bodyPr>
          <a:lstStyle/>
          <a:p>
            <a:r>
              <a:rPr lang="en-US" sz="4100" dirty="0" smtClean="0"/>
              <a:t>The act of withdrawing from an alliance or association</a:t>
            </a:r>
          </a:p>
          <a:p>
            <a:r>
              <a:rPr lang="en-US" sz="4100" dirty="0" smtClean="0"/>
              <a:t>The northern states threatened </a:t>
            </a:r>
            <a:r>
              <a:rPr lang="en-US" sz="4100" u="sng" dirty="0" smtClean="0"/>
              <a:t>secession</a:t>
            </a:r>
            <a:r>
              <a:rPr lang="en-US" sz="4100" dirty="0" smtClean="0"/>
              <a:t> from the union if they didn’t get more power in the government.</a:t>
            </a:r>
            <a:endParaRPr lang="en-US" sz="4100" dirty="0"/>
          </a:p>
        </p:txBody>
      </p:sp>
      <p:pic>
        <p:nvPicPr>
          <p:cNvPr id="11" name="Picture 10" descr="states.jpg"/>
          <p:cNvPicPr>
            <a:picLocks noChangeAspect="1"/>
          </p:cNvPicPr>
          <p:nvPr/>
        </p:nvPicPr>
        <p:blipFill>
          <a:blip r:embed="rId3"/>
          <a:stretch>
            <a:fillRect/>
          </a:stretch>
        </p:blipFill>
        <p:spPr>
          <a:xfrm>
            <a:off x="5029200" y="2133600"/>
            <a:ext cx="3200400" cy="34290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2034</TotalTime>
  <Words>1309</Words>
  <Application>Microsoft Macintosh PowerPoint</Application>
  <PresentationFormat>On-screen Show (4:3)</PresentationFormat>
  <Paragraphs>151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Vocabulary</vt:lpstr>
      <vt:lpstr>Prefixes</vt:lpstr>
      <vt:lpstr>Adapt (verb)    </vt:lpstr>
      <vt:lpstr>Adhere (verb)</vt:lpstr>
      <vt:lpstr>Adjacent (adjective) </vt:lpstr>
      <vt:lpstr>Recurrent (adjective)</vt:lpstr>
      <vt:lpstr>Reimburse (verb) </vt:lpstr>
      <vt:lpstr>Reiterate (verb)</vt:lpstr>
      <vt:lpstr>Secession (noun)</vt:lpstr>
      <vt:lpstr>Seclude (verb)</vt:lpstr>
      <vt:lpstr>Segregate (verb)</vt:lpstr>
      <vt:lpstr>Sequester (verb)</vt:lpstr>
      <vt:lpstr>Practice using the new words!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&amp; R: Vocabulary Lesson</dc:title>
  <dc:creator>Jane McLaughlin</dc:creator>
  <cp:lastModifiedBy>pulidom</cp:lastModifiedBy>
  <cp:revision>233</cp:revision>
  <dcterms:created xsi:type="dcterms:W3CDTF">2009-11-12T01:17:29Z</dcterms:created>
  <dcterms:modified xsi:type="dcterms:W3CDTF">2009-11-30T16:23:16Z</dcterms:modified>
</cp:coreProperties>
</file>